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300" r:id="rId4"/>
    <p:sldId id="258" r:id="rId5"/>
    <p:sldId id="261" r:id="rId6"/>
    <p:sldId id="262" r:id="rId7"/>
    <p:sldId id="272" r:id="rId8"/>
    <p:sldId id="271" r:id="rId9"/>
    <p:sldId id="273" r:id="rId10"/>
    <p:sldId id="274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63" r:id="rId19"/>
    <p:sldId id="275" r:id="rId20"/>
    <p:sldId id="259" r:id="rId21"/>
    <p:sldId id="278" r:id="rId22"/>
    <p:sldId id="279" r:id="rId23"/>
    <p:sldId id="289" r:id="rId24"/>
    <p:sldId id="284" r:id="rId25"/>
    <p:sldId id="277" r:id="rId26"/>
    <p:sldId id="281" r:id="rId27"/>
    <p:sldId id="276" r:id="rId28"/>
    <p:sldId id="280" r:id="rId29"/>
    <p:sldId id="283" r:id="rId30"/>
    <p:sldId id="285" r:id="rId31"/>
    <p:sldId id="282" r:id="rId32"/>
    <p:sldId id="299" r:id="rId33"/>
    <p:sldId id="286" r:id="rId34"/>
    <p:sldId id="26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9427" autoAdjust="0"/>
  </p:normalViewPr>
  <p:slideViewPr>
    <p:cSldViewPr>
      <p:cViewPr varScale="1">
        <p:scale>
          <a:sx n="65" d="100"/>
          <a:sy n="65" d="100"/>
        </p:scale>
        <p:origin x="-14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71D16-634D-4676-BFDB-6B62B8DEA6C4}" type="datetimeFigureOut">
              <a:rPr lang="pt-BR" smtClean="0"/>
              <a:pPr/>
              <a:t>10/07/2012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D9028-31C7-4A51-A3CB-C142EF8CA9F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034763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2F3E5-4914-4EE7-B0EA-B765359ECB16}" type="datetimeFigureOut">
              <a:rPr lang="pt-BR" smtClean="0"/>
              <a:pPr/>
              <a:t>10/07/2012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64C919-F57E-4A4A-ACCA-2F9F407DFB2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68959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4C919-F57E-4A4A-ACCA-2F9F407DFB24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19390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4C919-F57E-4A4A-ACCA-2F9F407DFB24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47438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 exemplo clássico mais aplicável na web sobre uso prudente de cores são os links textuais que colocamos nos textos. Para você entender melhor o que eu quero dizer, veja o exemplo abaixo de uma imagem com 3 estilos decorativos de links, diferentes uns dos outros.</a:t>
            </a:r>
          </a:p>
          <a:p>
            <a:r>
              <a:rPr lang="pt-BR" dirty="0" smtClean="0"/>
              <a:t>No exemplo da imagem acima, o terceiro estilo de link é praticamente </a:t>
            </a:r>
            <a:r>
              <a:rPr lang="pt-BR" dirty="0" err="1" smtClean="0"/>
              <a:t>indiferenciável</a:t>
            </a:r>
            <a:r>
              <a:rPr lang="pt-BR" dirty="0" smtClean="0"/>
              <a:t> do restante do texto. E o segundo estilo de link se parece apenas com um negrito e não com link. Ou seja, o estilo de texto sublinhado, a primeira opção, é a melhor forma de representar um link. </a:t>
            </a:r>
            <a:r>
              <a:rPr lang="pt-BR" b="1" dirty="0" smtClean="0"/>
              <a:t>A dica para estilizar links é que links devem ter cara de links.</a:t>
            </a:r>
            <a:r>
              <a:rPr lang="pt-BR" dirty="0" smtClean="0"/>
              <a:t> Sério. Em um menu por exemplo, que recebe um destaque diferenciado por causa do posicionamento, contornos etc., não necessariamente precisa ser sublinhado. Mas desde que todo o contexto deixe bem claro que se trata de links de menu. Agora no meio do conteúdo propriamente dito, não há como fugir do sublinhado como forma simples de indicar a todos os usuários o que é um link e o que não é.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4C919-F57E-4A4A-ACCA-2F9F407DFB24}" type="slidenum">
              <a:rPr lang="pt-BR" smtClean="0"/>
              <a:pPr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72221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Desde a revolução industrial, a comunicação através do marketing e do design vem influenciando pessoas e moldando comportamentos. O design também está diretamente ligado à produção dos bens de consumo; antigamente o designer tinha como meta principal a produção de objetos úteis: uma faca tem por objetivo cortar bem. O objeto deveria ter também um aspecto bonito afim de proporcionar uma boa experiência ao usuário. Era necessária então uma equação entre forma e função.</a:t>
            </a:r>
          </a:p>
          <a:p>
            <a:r>
              <a:rPr lang="pt-BR" dirty="0" smtClean="0"/>
              <a:t>Os designers estão acostumados a criar sem ter que pensar nas </a:t>
            </a:r>
            <a:r>
              <a:rPr lang="pt-BR" dirty="0" err="1" smtClean="0"/>
              <a:t>conseqüências</a:t>
            </a:r>
            <a:r>
              <a:rPr lang="pt-BR" dirty="0" smtClean="0"/>
              <a:t> de suas criações no ambiente, nas outras espécies e nas outras pessoas. Hoje em dia o designer deve assumir a responsabilidade em cima de sua criação: pensar no ciclo produtivo, sua relação com o consumidor e até mesmo a </a:t>
            </a:r>
            <a:r>
              <a:rPr lang="pt-BR" dirty="0" err="1" smtClean="0"/>
              <a:t>descartabilidade</a:t>
            </a:r>
            <a:r>
              <a:rPr lang="pt-BR" dirty="0" smtClean="0"/>
              <a:t> do produto. Já estamos sofrendo as </a:t>
            </a:r>
            <a:r>
              <a:rPr lang="pt-BR" dirty="0" err="1" smtClean="0"/>
              <a:t>conseqüências</a:t>
            </a:r>
            <a:r>
              <a:rPr lang="pt-BR" dirty="0" smtClean="0"/>
              <a:t> da exploração exagerada dos recursos naturais e do consumismo presente em nossa sociedade.</a:t>
            </a:r>
          </a:p>
          <a:p>
            <a:r>
              <a:rPr lang="pt-BR" dirty="0" smtClean="0"/>
              <a:t>O designer de interação é o responsável por planejar a forma com que o usuário/consumidor se relaciona com um objeto e consequentemente com o ambiente e a sociedade: desta forma, o designer pode moldar o comportamento das pessoas. Ao criar um produto, o designer deve levar em conta os fatores humanos, ambientais e sociais de forma que este se adeque ao usuário e a também à toda sociedade de forma sustentável.</a:t>
            </a:r>
          </a:p>
          <a:p>
            <a:r>
              <a:rPr lang="pt-BR" dirty="0" smtClean="0"/>
              <a:t>Os principais aspectos que determinam se um produto ou serviço são sustentáveis são:</a:t>
            </a:r>
          </a:p>
          <a:p>
            <a:r>
              <a:rPr lang="pt-BR" dirty="0" smtClean="0"/>
              <a:t>Ecologicamente correto</a:t>
            </a:r>
          </a:p>
          <a:p>
            <a:r>
              <a:rPr lang="pt-BR" dirty="0" smtClean="0"/>
              <a:t>Economicamente </a:t>
            </a:r>
            <a:r>
              <a:rPr lang="pt-BR" dirty="0" err="1" smtClean="0"/>
              <a:t>viáve</a:t>
            </a:r>
            <a:endParaRPr lang="pt-BR" dirty="0" smtClean="0"/>
          </a:p>
          <a:p>
            <a:r>
              <a:rPr lang="pt-BR" dirty="0" smtClean="0"/>
              <a:t>Socialmente justo</a:t>
            </a:r>
          </a:p>
          <a:p>
            <a:r>
              <a:rPr lang="pt-BR" dirty="0" smtClean="0"/>
              <a:t>Culturalmente aceito</a:t>
            </a:r>
          </a:p>
          <a:p>
            <a:r>
              <a:rPr lang="pt-BR" dirty="0" smtClean="0"/>
              <a:t>Uma das formas em que o designer de interação pode moldar o comportamento para que as pessoas ajam de forma sustentável é identificando o uso dos produtos: observando os usuários e suas relações com os objetos do dia-a-dia, o designer consegue identificar fatores como: a necessidade de duração de um objeto, a melhor maneira de utilização, a forma em que o usuário o descarta e assim propor otimizações nos processos de produção, utilização, descarte e reciclagem. Para contribuir para a proliferação de comportamentos </a:t>
            </a:r>
            <a:r>
              <a:rPr lang="pt-BR" dirty="0" err="1" smtClean="0"/>
              <a:t>eco-sustentáveis</a:t>
            </a:r>
            <a:r>
              <a:rPr lang="pt-BR" dirty="0" smtClean="0"/>
              <a:t>, o designer de interação pode adotar as seguintes características em seus projetos: durabilidade, miniaturização/multifuncionalidade e a transformação de produtos em serviços.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4C919-F57E-4A4A-ACCA-2F9F407DFB24}" type="slidenum">
              <a:rPr lang="pt-BR" smtClean="0"/>
              <a:pPr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82250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64C919-F57E-4A4A-ACCA-2F9F407DFB24}" type="slidenum">
              <a:rPr lang="pt-BR" smtClean="0"/>
              <a:pPr/>
              <a:t>42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77C48-B6A9-4DA9-BD69-8A25A6EB1281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3D59D-2E77-4305-8666-835BCC480038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83399-A98A-44A3-BDF1-A15E6A964E8D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0120F-B083-474F-A103-367CE1D077D1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D875F-6DF0-4FC1-BB6D-CB1916F21166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0EA7-CBDE-4295-B410-69E856DE3C26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8B3E7-F900-4D2F-9EFB-9211C63C7DC4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DE64-EBFF-4BF1-9108-EB18EF7D72AF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142B1-72FD-4497-AF39-65611915632B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CF75-F51F-4EEB-910E-1F25F7C129E7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B639-AC44-4922-A462-86555A55613F}" type="datetime1">
              <a:rPr lang="pt-BR" smtClean="0"/>
              <a:pPr/>
              <a:t>10/07/2012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0B2D7C-8169-4AE6-A194-D58D0DDD1C70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30DC15E-2688-4E44-8AE5-5E7A2365DE55}" type="datetime1">
              <a:rPr lang="pt-BR" smtClean="0"/>
              <a:pPr/>
              <a:t>10/07/2012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vischeck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lororacle.cartography.ch/index.html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videos/New%20Baby.flv" TargetMode="External"/><Relationship Id="rId2" Type="http://schemas.openxmlformats.org/officeDocument/2006/relationships/hyperlink" Target="videos/Google%20Instant%20with%20Bob%20Dylan.flv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videos/New%20TV_%20QR%20Codes.flv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videos/New%20TV_%20marketing%20no%20celular.fl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videos/Sebrae%20oferece%20novo%20servi&#231;o%20via%20celular.flv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videos/toystory.mp4" TargetMode="External"/><Relationship Id="rId2" Type="http://schemas.openxmlformats.org/officeDocument/2006/relationships/hyperlink" Target="videos/3D-sony.mov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videos/social-media.mov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2.senado.gov.br/bdsf/item/id/9942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cessibilidadelegal.com/13-brunotorres.ph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543800" cy="2006079"/>
          </a:xfrm>
        </p:spPr>
        <p:txBody>
          <a:bodyPr/>
          <a:lstStyle/>
          <a:p>
            <a:r>
              <a:rPr lang="pt-BR" dirty="0" smtClean="0"/>
              <a:t>Design </a:t>
            </a:r>
            <a:r>
              <a:rPr lang="pt-BR" smtClean="0"/>
              <a:t>para Web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755576" y="4149080"/>
            <a:ext cx="6461760" cy="1066800"/>
          </a:xfrm>
        </p:spPr>
        <p:txBody>
          <a:bodyPr/>
          <a:lstStyle/>
          <a:p>
            <a:r>
              <a:rPr lang="pt-BR" dirty="0" smtClean="0"/>
              <a:t>Lílian Simão Oliveira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11340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Medidas a serem tomadas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pt-BR" dirty="0"/>
              <a:t>Tamanho das Fontes legível e ajustável</a:t>
            </a:r>
          </a:p>
          <a:p>
            <a:pPr>
              <a:lnSpc>
                <a:spcPct val="150000"/>
              </a:lnSpc>
            </a:pPr>
            <a:r>
              <a:rPr lang="pt-BR" dirty="0"/>
              <a:t>Escolha de Cores</a:t>
            </a:r>
          </a:p>
          <a:p>
            <a:pPr>
              <a:lnSpc>
                <a:spcPct val="150000"/>
              </a:lnSpc>
            </a:pPr>
            <a:r>
              <a:rPr lang="pt-BR" dirty="0"/>
              <a:t>Título nas imagens</a:t>
            </a:r>
          </a:p>
          <a:p>
            <a:pPr>
              <a:lnSpc>
                <a:spcPct val="150000"/>
              </a:lnSpc>
            </a:pPr>
            <a:r>
              <a:rPr lang="pt-BR" dirty="0"/>
              <a:t>Imagem de substituição em animações Flash</a:t>
            </a:r>
          </a:p>
          <a:p>
            <a:pPr>
              <a:lnSpc>
                <a:spcPct val="150000"/>
              </a:lnSpc>
            </a:pPr>
            <a:r>
              <a:rPr lang="pt-BR" dirty="0"/>
              <a:t>Carregamento rápido de páginas</a:t>
            </a:r>
          </a:p>
          <a:p>
            <a:pPr>
              <a:lnSpc>
                <a:spcPct val="150000"/>
              </a:lnSpc>
            </a:pPr>
            <a:r>
              <a:rPr lang="pt-BR" dirty="0"/>
              <a:t>Títulos descritivos nos Links</a:t>
            </a:r>
          </a:p>
          <a:p>
            <a:pPr>
              <a:lnSpc>
                <a:spcPct val="150000"/>
              </a:lnSpc>
            </a:pPr>
            <a:r>
              <a:rPr lang="pt-BR" dirty="0"/>
              <a:t>Estrutura de </a:t>
            </a:r>
            <a:r>
              <a:rPr lang="pt-BR" dirty="0" err="1"/>
              <a:t>Headers</a:t>
            </a:r>
            <a:r>
              <a:rPr lang="pt-BR" dirty="0"/>
              <a:t> </a:t>
            </a:r>
          </a:p>
          <a:p>
            <a:pPr>
              <a:lnSpc>
                <a:spcPct val="150000"/>
              </a:lnSpc>
            </a:pPr>
            <a:r>
              <a:rPr lang="pt-BR" dirty="0"/>
              <a:t>Títulos nas Páginas</a:t>
            </a:r>
          </a:p>
          <a:p>
            <a:pPr>
              <a:lnSpc>
                <a:spcPct val="150000"/>
              </a:lnSpc>
            </a:pPr>
            <a:r>
              <a:rPr lang="pt-BR" dirty="0"/>
              <a:t>Chaves de acesso aos conteúdos </a:t>
            </a:r>
            <a:r>
              <a:rPr lang="pt-BR" dirty="0" err="1"/>
              <a:t>raíz</a:t>
            </a:r>
            <a:r>
              <a:rPr lang="pt-BR" dirty="0"/>
              <a:t> 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569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Daltonismo e a cegueira das cores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347864" y="1600200"/>
            <a:ext cx="4729336" cy="4800600"/>
          </a:xfrm>
        </p:spPr>
        <p:txBody>
          <a:bodyPr/>
          <a:lstStyle/>
          <a:p>
            <a:r>
              <a:rPr lang="pt-BR" b="1" dirty="0" smtClean="0"/>
              <a:t>Principalmente em homens</a:t>
            </a:r>
          </a:p>
          <a:p>
            <a:pPr marL="114300" indent="0">
              <a:buNone/>
            </a:pPr>
            <a:endParaRPr lang="pt-BR" b="1" dirty="0" smtClean="0"/>
          </a:p>
          <a:p>
            <a:r>
              <a:rPr lang="pt-BR" b="1" dirty="0" smtClean="0"/>
              <a:t>8</a:t>
            </a:r>
            <a:r>
              <a:rPr lang="pt-BR" b="1" dirty="0"/>
              <a:t>% de toda a população mundial de homens são daltônicos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r>
              <a:rPr lang="pt-BR" b="1" dirty="0" smtClean="0"/>
              <a:t>Cegueira </a:t>
            </a:r>
            <a:r>
              <a:rPr lang="pt-BR" b="1" dirty="0"/>
              <a:t>das cores</a:t>
            </a:r>
            <a:r>
              <a:rPr lang="pt-BR" dirty="0"/>
              <a:t> e formalmente chamada de </a:t>
            </a:r>
            <a:r>
              <a:rPr lang="pt-BR" b="1" dirty="0" err="1"/>
              <a:t>discromatopsia</a:t>
            </a:r>
            <a:r>
              <a:rPr lang="pt-BR" dirty="0"/>
              <a:t> ou </a:t>
            </a:r>
            <a:r>
              <a:rPr lang="pt-BR" b="1" dirty="0" err="1" smtClean="0"/>
              <a:t>discromopsia</a:t>
            </a:r>
            <a:r>
              <a:rPr lang="pt-BR" dirty="0" smtClean="0"/>
              <a:t>.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11</a:t>
            </a:fld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498" y="2852936"/>
            <a:ext cx="22669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459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000" dirty="0" smtClean="0"/>
              <a:t>3 variações do daltonismo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600200"/>
            <a:ext cx="746564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t-BR" b="1" dirty="0" err="1" smtClean="0"/>
              <a:t>Deuteranopia</a:t>
            </a:r>
            <a:r>
              <a:rPr lang="pt-BR" dirty="0"/>
              <a:t>, que é a dificuldade de enxergar cores </a:t>
            </a:r>
            <a:r>
              <a:rPr lang="pt-BR" dirty="0" smtClean="0"/>
              <a:t>verdes</a:t>
            </a:r>
          </a:p>
          <a:p>
            <a:pPr>
              <a:lnSpc>
                <a:spcPct val="150000"/>
              </a:lnSpc>
            </a:pPr>
            <a:endParaRPr lang="pt-BR" dirty="0" smtClean="0"/>
          </a:p>
          <a:p>
            <a:pPr>
              <a:lnSpc>
                <a:spcPct val="150000"/>
              </a:lnSpc>
            </a:pPr>
            <a:r>
              <a:rPr lang="pt-BR" b="1" dirty="0" err="1" smtClean="0"/>
              <a:t>Protanopia</a:t>
            </a:r>
            <a:r>
              <a:rPr lang="pt-BR" dirty="0" smtClean="0"/>
              <a:t> </a:t>
            </a:r>
            <a:r>
              <a:rPr lang="pt-BR" dirty="0"/>
              <a:t>que é a dificuldade de enxergar cores vermelhas </a:t>
            </a:r>
            <a:endParaRPr lang="pt-BR" dirty="0" smtClean="0"/>
          </a:p>
          <a:p>
            <a:pPr>
              <a:lnSpc>
                <a:spcPct val="150000"/>
              </a:lnSpc>
            </a:pPr>
            <a:endParaRPr lang="pt-BR" dirty="0"/>
          </a:p>
          <a:p>
            <a:pPr>
              <a:lnSpc>
                <a:spcPct val="150000"/>
              </a:lnSpc>
            </a:pPr>
            <a:r>
              <a:rPr lang="pt-BR" b="1" dirty="0" err="1" smtClean="0"/>
              <a:t>Tritanopia</a:t>
            </a:r>
            <a:r>
              <a:rPr lang="pt-BR" dirty="0" smtClean="0"/>
              <a:t> </a:t>
            </a:r>
            <a:r>
              <a:rPr lang="pt-BR" dirty="0"/>
              <a:t>(mais rara) que é a dificuldade de enxergar cores azuis.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0693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/>
              <a:t>WCAG - Assegure-se que texto e gráficos são compreensíveis se vistos sem </a:t>
            </a:r>
            <a:r>
              <a:rPr lang="pt-BR" sz="3200" b="1" dirty="0" smtClean="0"/>
              <a:t>cores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pt-BR" dirty="0"/>
              <a:t>A diretriz de número 2.1 do WCAG diz: "</a:t>
            </a:r>
            <a:r>
              <a:rPr lang="pt-BR" b="1" dirty="0"/>
              <a:t>assegure-se de que toda informação comunicada com cores também esteja disponível sem cores</a:t>
            </a:r>
            <a:r>
              <a:rPr lang="pt-BR" dirty="0"/>
              <a:t>". </a:t>
            </a:r>
            <a:endParaRPr lang="pt-BR" dirty="0" smtClean="0"/>
          </a:p>
          <a:p>
            <a:pPr>
              <a:lnSpc>
                <a:spcPct val="150000"/>
              </a:lnSpc>
            </a:pPr>
            <a:endParaRPr lang="pt-BR" dirty="0"/>
          </a:p>
          <a:p>
            <a:pPr>
              <a:lnSpc>
                <a:spcPct val="150000"/>
              </a:lnSpc>
            </a:pPr>
            <a:r>
              <a:rPr lang="pt-BR" dirty="0" smtClean="0"/>
              <a:t>Um </a:t>
            </a:r>
            <a:r>
              <a:rPr lang="pt-BR" dirty="0"/>
              <a:t>exemplo disso são as mensagens de erro em formulários: </a:t>
            </a:r>
            <a:r>
              <a:rPr lang="pt-BR" i="1" dirty="0"/>
              <a:t>"os campos destacados em vermelho, não foram preenchidos ou precisam ser corrigidos. Preencha corretamente estes campos e clique em enviar novamente."</a:t>
            </a:r>
            <a:r>
              <a:rPr lang="pt-BR" dirty="0"/>
              <a:t> Se o contorno em vermelho de um campo de formulário é a única forma de comunicar que um campo foi preenchido incorretamente, significa então que o formulário não é suficientemente acessível para pessoas com daltonismo.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8432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Mito do design </a:t>
            </a:r>
            <a:r>
              <a:rPr lang="pt-BR" b="1" dirty="0" smtClean="0"/>
              <a:t>vermelho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pt-BR" b="1" dirty="0" smtClean="0"/>
              <a:t>Mito</a:t>
            </a:r>
            <a:r>
              <a:rPr lang="pt-BR" dirty="0" smtClean="0"/>
              <a:t>: o </a:t>
            </a:r>
            <a:r>
              <a:rPr lang="pt-BR" dirty="0"/>
              <a:t>de que o designer não deve usar vermelho ou verde, em nenhuma hipótese, para compor uma interface, senão o site não será acessível. </a:t>
            </a:r>
            <a:endParaRPr lang="pt-BR" dirty="0" smtClean="0"/>
          </a:p>
          <a:p>
            <a:pPr>
              <a:lnSpc>
                <a:spcPct val="150000"/>
              </a:lnSpc>
            </a:pPr>
            <a:r>
              <a:rPr lang="pt-BR" dirty="0" smtClean="0"/>
              <a:t>A </a:t>
            </a:r>
            <a:r>
              <a:rPr lang="pt-BR" b="1" dirty="0"/>
              <a:t>verdade</a:t>
            </a:r>
            <a:r>
              <a:rPr lang="pt-BR" dirty="0"/>
              <a:t> é que não significa que a pessoa não enxerga nada no lugar da cor, o que significa é que ela não consegue distinguir cores em relação as outras. Em qualquer campo do design, o que não deve ser feito é limitar a identificação de elementos de interação exclusivamente à diferenças de tonalidades de cores. Todos os elementos de interação devem ter </a:t>
            </a:r>
            <a:r>
              <a:rPr lang="pt-BR" b="1" dirty="0"/>
              <a:t>mais de uma forma </a:t>
            </a:r>
            <a:r>
              <a:rPr lang="pt-BR" dirty="0"/>
              <a:t>de se distinguirem entre si que não seja exclusivamente por cores.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671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4400" b="1" dirty="0"/>
              <a:t>Links devem ter cara de </a:t>
            </a:r>
            <a:r>
              <a:rPr lang="pt-BR" sz="4400" b="1" dirty="0" smtClean="0"/>
              <a:t>links</a:t>
            </a:r>
            <a:endParaRPr lang="pt-BR" sz="44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15</a:t>
            </a:fld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7707382" cy="1695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7417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Ferramentas para teste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16</a:t>
            </a:fld>
            <a:endParaRPr lang="pt-BR"/>
          </a:p>
        </p:txBody>
      </p:sp>
      <p:pic>
        <p:nvPicPr>
          <p:cNvPr id="4100" name="Picture 4" descr="Site Externo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7175" y="-136525"/>
            <a:ext cx="161925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611560" y="1484784"/>
            <a:ext cx="784887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dirty="0" smtClean="0"/>
              <a:t>Uma </a:t>
            </a:r>
            <a:r>
              <a:rPr lang="pt-BR" dirty="0"/>
              <a:t>ferramenta muito conhecida para testar se seu site possui contraste suficiente para pessoas com daltonismo é o </a:t>
            </a:r>
            <a:r>
              <a:rPr lang="pt-BR" dirty="0" err="1">
                <a:hlinkClick r:id="rId2"/>
              </a:rPr>
              <a:t>Vischeck</a:t>
            </a:r>
            <a:r>
              <a:rPr lang="pt-BR" dirty="0">
                <a:hlinkClick r:id="rId2"/>
              </a:rPr>
              <a:t> </a:t>
            </a:r>
            <a:r>
              <a:rPr lang="pt-BR" dirty="0" smtClean="0"/>
              <a:t>. Disponível </a:t>
            </a:r>
            <a:r>
              <a:rPr lang="pt-BR" dirty="0"/>
              <a:t>em: </a:t>
            </a:r>
            <a:r>
              <a:rPr lang="pt-BR" dirty="0">
                <a:hlinkClick r:id="rId2"/>
              </a:rPr>
              <a:t>http://www.vischeck.com</a:t>
            </a:r>
            <a:r>
              <a:rPr lang="pt-BR" dirty="0" smtClean="0">
                <a:hlinkClick r:id="rId2"/>
              </a:rPr>
              <a:t>/</a:t>
            </a:r>
            <a:endParaRPr lang="pt-BR" dirty="0" smtClean="0"/>
          </a:p>
          <a:p>
            <a:pPr>
              <a:lnSpc>
                <a:spcPct val="150000"/>
              </a:lnSpc>
            </a:pPr>
            <a:endParaRPr lang="pt-BR" dirty="0"/>
          </a:p>
          <a:p>
            <a:pPr>
              <a:lnSpc>
                <a:spcPct val="150000"/>
              </a:lnSpc>
            </a:pPr>
            <a:r>
              <a:rPr lang="pt-BR" dirty="0">
                <a:hlinkClick r:id="rId4"/>
              </a:rPr>
              <a:t>Color Oracle </a:t>
            </a:r>
            <a:r>
              <a:rPr lang="pt-BR" dirty="0"/>
              <a:t>com versões que rodam tanto no Windows e Linux, quanto Mac. Ele faz exatamente o que o </a:t>
            </a:r>
            <a:r>
              <a:rPr lang="pt-BR" dirty="0" err="1"/>
              <a:t>Vischeck</a:t>
            </a:r>
            <a:r>
              <a:rPr lang="pt-BR" dirty="0"/>
              <a:t> faz, você seleciona o tipo de distúrbio de visão e o Color Oracle altera as cores do seu monitor de acordo com as limitações de cores de </a:t>
            </a:r>
            <a:r>
              <a:rPr lang="pt-BR" dirty="0" err="1"/>
              <a:t>deuteranopia</a:t>
            </a:r>
            <a:r>
              <a:rPr lang="pt-BR" dirty="0"/>
              <a:t>, </a:t>
            </a:r>
            <a:r>
              <a:rPr lang="pt-BR" dirty="0" err="1"/>
              <a:t>protanopia</a:t>
            </a:r>
            <a:r>
              <a:rPr lang="pt-BR" dirty="0"/>
              <a:t> e </a:t>
            </a:r>
            <a:r>
              <a:rPr lang="pt-BR" dirty="0" err="1"/>
              <a:t>tritanopia</a:t>
            </a:r>
            <a:r>
              <a:rPr lang="pt-BR" dirty="0"/>
              <a:t>. </a:t>
            </a:r>
            <a:r>
              <a:rPr lang="pt-BR" dirty="0" smtClean="0"/>
              <a:t>É mais eficiente </a:t>
            </a:r>
            <a:r>
              <a:rPr lang="pt-BR" dirty="0"/>
              <a:t>porque você pode usar ele não somente em páginas web, mas também em desenhos vetoriais, Photoshop e qualquer coisa</a:t>
            </a:r>
            <a:r>
              <a:rPr lang="pt-BR" dirty="0" smtClean="0"/>
              <a:t>.  Disponível </a:t>
            </a:r>
            <a:r>
              <a:rPr lang="pt-BR" dirty="0"/>
              <a:t>em: http://colororacle.cartography.ch/index.html</a:t>
            </a:r>
          </a:p>
        </p:txBody>
      </p:sp>
    </p:spTree>
    <p:extLst>
      <p:ext uri="{BB962C8B-B14F-4D97-AF65-F5344CB8AC3E}">
        <p14:creationId xmlns:p14="http://schemas.microsoft.com/office/powerpoint/2010/main" xmlns="" val="230835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Ferramentas para teste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17</a:t>
            </a:fld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5853136" cy="4396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2123728" y="5881139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Color Oracle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1403648" y="6488668"/>
            <a:ext cx="5348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 smtClean="0"/>
              <a:t>Fonte: Henrique </a:t>
            </a:r>
            <a:r>
              <a:rPr lang="pt-BR" dirty="0"/>
              <a:t>Costa Pereira. http://revolucao.etc.br/</a:t>
            </a:r>
          </a:p>
        </p:txBody>
      </p:sp>
    </p:spTree>
    <p:extLst>
      <p:ext uri="{BB962C8B-B14F-4D97-AF65-F5344CB8AC3E}">
        <p14:creationId xmlns:p14="http://schemas.microsoft.com/office/powerpoint/2010/main" xmlns="" val="126474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 sobre 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964704"/>
          </a:xfrm>
        </p:spPr>
        <p:txBody>
          <a:bodyPr/>
          <a:lstStyle/>
          <a:p>
            <a:r>
              <a:rPr lang="pt-BR" dirty="0"/>
              <a:t>http://www.acessibilidadelegal.com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18</a:t>
            </a:fld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2703206"/>
            <a:ext cx="9144000" cy="2363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99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 sobre 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7620000" cy="720080"/>
          </a:xfrm>
        </p:spPr>
        <p:txBody>
          <a:bodyPr/>
          <a:lstStyle/>
          <a:p>
            <a:r>
              <a:rPr lang="pt-BR" dirty="0"/>
              <a:t>http://www.w3.org/WAI/ER/tools/complete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19</a:t>
            </a:fld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37" y="2924944"/>
            <a:ext cx="9144000" cy="3281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6216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7620000" cy="4800600"/>
          </a:xfrm>
        </p:spPr>
        <p:txBody>
          <a:bodyPr>
            <a:normAutofit/>
          </a:bodyPr>
          <a:lstStyle/>
          <a:p>
            <a:pPr marL="571500" indent="-457200">
              <a:lnSpc>
                <a:spcPct val="200000"/>
              </a:lnSpc>
              <a:buFont typeface="+mj-lt"/>
              <a:buAutoNum type="arabicPeriod"/>
            </a:pPr>
            <a:r>
              <a:rPr lang="pt-BR" sz="2000" dirty="0" smtClean="0"/>
              <a:t>Acessibilidade</a:t>
            </a:r>
            <a:endParaRPr lang="pt-BR" sz="2000" dirty="0"/>
          </a:p>
          <a:p>
            <a:pPr marL="571500" indent="-457200">
              <a:lnSpc>
                <a:spcPct val="200000"/>
              </a:lnSpc>
              <a:buFont typeface="+mj-lt"/>
              <a:buAutoNum type="arabicPeriod"/>
            </a:pPr>
            <a:r>
              <a:rPr lang="pt-BR" sz="2000" dirty="0" smtClean="0"/>
              <a:t>Sustentabilidade</a:t>
            </a:r>
            <a:endParaRPr lang="pt-BR" sz="2000" dirty="0"/>
          </a:p>
          <a:p>
            <a:pPr marL="571500" indent="-457200">
              <a:lnSpc>
                <a:spcPct val="200000"/>
              </a:lnSpc>
              <a:buFont typeface="+mj-lt"/>
              <a:buAutoNum type="arabicPeriod"/>
            </a:pPr>
            <a:r>
              <a:rPr lang="pt-BR" sz="2000" smtClean="0"/>
              <a:t>Outras Formas </a:t>
            </a:r>
            <a:r>
              <a:rPr lang="pt-BR" sz="2000" dirty="0" smtClean="0"/>
              <a:t>de Interação</a:t>
            </a:r>
          </a:p>
          <a:p>
            <a:pPr marL="571500" indent="-457200">
              <a:lnSpc>
                <a:spcPct val="200000"/>
              </a:lnSpc>
              <a:buFont typeface="+mj-lt"/>
              <a:buAutoNum type="arabicPeriod"/>
            </a:pPr>
            <a:r>
              <a:rPr lang="pt-BR" sz="2000" dirty="0" smtClean="0"/>
              <a:t>Algumas tendências</a:t>
            </a:r>
            <a:endParaRPr lang="pt-BR" sz="20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10912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Sustentabilidade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20</a:t>
            </a:fld>
            <a:endParaRPr lang="pt-BR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3681"/>
            <a:ext cx="5328592" cy="451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386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Preto é o novo branco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21</a:t>
            </a:fld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329" y="1922476"/>
            <a:ext cx="8057087" cy="3458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4401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Resultados rápidos = menos energia</a:t>
            </a:r>
            <a:endParaRPr lang="pt-BR" sz="36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22</a:t>
            </a:fld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63479"/>
            <a:ext cx="7113311" cy="39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718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Serviços Google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23</a:t>
            </a:fld>
            <a:endParaRPr lang="pt-BR"/>
          </a:p>
        </p:txBody>
      </p:sp>
      <p:sp>
        <p:nvSpPr>
          <p:cNvPr id="5" name="Retângulo 4">
            <a:hlinkClick r:id="rId2" action="ppaction://hlinkfile"/>
          </p:cNvPr>
          <p:cNvSpPr/>
          <p:nvPr/>
        </p:nvSpPr>
        <p:spPr>
          <a:xfrm>
            <a:off x="611560" y="1628800"/>
            <a:ext cx="3312368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hlinkClick r:id="rId3" action="ppaction://hlinkfile"/>
          </p:cNvPr>
          <p:cNvSpPr/>
          <p:nvPr/>
        </p:nvSpPr>
        <p:spPr>
          <a:xfrm>
            <a:off x="4932040" y="3429000"/>
            <a:ext cx="2952328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760818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b="1" dirty="0" smtClean="0"/>
              <a:t>Miniaturização/multifuncionalidade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Uma tendência crescente no mercado de produtos eletrônicos é a </a:t>
            </a:r>
            <a:r>
              <a:rPr lang="pt-BR" b="1" dirty="0"/>
              <a:t>mobilidade</a:t>
            </a:r>
            <a:r>
              <a:rPr lang="pt-BR" dirty="0"/>
              <a:t>; cada vez mais os designers criam produtos pequenos e leves que os consumidores possam levar com facilidade para qualquer lugar. Muitas vezes é possível diminuir o tamanho e aumentar a performance sem aumento de custo de produção e gastando menos matéria prima.</a:t>
            </a:r>
          </a:p>
          <a:p>
            <a:endParaRPr lang="pt-BR" dirty="0" smtClean="0"/>
          </a:p>
          <a:p>
            <a:r>
              <a:rPr lang="pt-BR" dirty="0" smtClean="0"/>
              <a:t>Outra </a:t>
            </a:r>
            <a:r>
              <a:rPr lang="pt-BR" dirty="0"/>
              <a:t>tendência é a </a:t>
            </a:r>
            <a:r>
              <a:rPr lang="pt-BR" b="1" dirty="0"/>
              <a:t>multifuncionalidade</a:t>
            </a:r>
            <a:r>
              <a:rPr lang="pt-BR" dirty="0"/>
              <a:t>; aparelhos com mais de uma função, como os celulares. Para a maioria dos usuários comuns, as câmeras digitais incorporadas em celulares é suficiente para o uso do dia-a-dia. Muitas pessoas também escutam rádio e mp3 pelo celular.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03461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Estimule uso do celular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25</a:t>
            </a:fld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1736" y="2132856"/>
            <a:ext cx="6733313" cy="354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04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Salve as florestas e a tinta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44824"/>
            <a:ext cx="7620000" cy="4555976"/>
          </a:xfrm>
        </p:spPr>
        <p:txBody>
          <a:bodyPr/>
          <a:lstStyle/>
          <a:p>
            <a:r>
              <a:rPr lang="pt-BR" dirty="0" smtClean="0"/>
              <a:t>O que imprimir?</a:t>
            </a:r>
          </a:p>
          <a:p>
            <a:endParaRPr lang="pt-BR" dirty="0"/>
          </a:p>
          <a:p>
            <a:r>
              <a:rPr lang="pt-BR" dirty="0" smtClean="0"/>
              <a:t>Configurar corretamente a impressão.</a:t>
            </a:r>
          </a:p>
          <a:p>
            <a:endParaRPr lang="pt-BR" dirty="0"/>
          </a:p>
          <a:p>
            <a:r>
              <a:rPr lang="pt-BR" dirty="0" smtClean="0"/>
              <a:t>Retirar o que for desnecessário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855643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Fonte ecologicamente correta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157192"/>
            <a:ext cx="7620000" cy="1243608"/>
          </a:xfrm>
        </p:spPr>
        <p:txBody>
          <a:bodyPr>
            <a:normAutofit/>
          </a:bodyPr>
          <a:lstStyle/>
          <a:p>
            <a:r>
              <a:rPr lang="pt-BR" dirty="0"/>
              <a:t>A </a:t>
            </a:r>
            <a:r>
              <a:rPr lang="pt-BR" dirty="0" smtClean="0"/>
              <a:t>agência </a:t>
            </a:r>
            <a:r>
              <a:rPr lang="pt-BR" dirty="0" err="1" smtClean="0"/>
              <a:t>Sprang</a:t>
            </a:r>
            <a:r>
              <a:rPr lang="pt-BR" dirty="0" smtClean="0"/>
              <a:t>, </a:t>
            </a:r>
            <a:r>
              <a:rPr lang="pt-BR" dirty="0"/>
              <a:t>baseada na Holanda, criou a </a:t>
            </a:r>
            <a:r>
              <a:rPr lang="pt-BR" dirty="0" smtClean="0"/>
              <a:t>tipografia </a:t>
            </a:r>
            <a:r>
              <a:rPr lang="pt-BR" dirty="0"/>
              <a:t>ecologicamente correta, </a:t>
            </a:r>
            <a:r>
              <a:rPr lang="pt-BR" dirty="0" smtClean="0"/>
              <a:t>a </a:t>
            </a:r>
            <a:r>
              <a:rPr lang="pt-BR" dirty="0" err="1" smtClean="0"/>
              <a:t>Ecofont</a:t>
            </a:r>
            <a:r>
              <a:rPr lang="pt-BR" dirty="0" smtClean="0"/>
              <a:t>, </a:t>
            </a:r>
            <a:r>
              <a:rPr lang="pt-BR" dirty="0"/>
              <a:t>que utiliza 20% menos tinta que uma fonte comum ao ser impressa.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27</a:t>
            </a:fld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15568" y="1628800"/>
            <a:ext cx="4774845" cy="247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344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00808" y="128905"/>
            <a:ext cx="8244408" cy="687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28</a:t>
            </a:fld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3688" y="141521"/>
            <a:ext cx="5140311" cy="655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4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Durabilidade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BR" dirty="0" smtClean="0"/>
              <a:t>Alternativas</a:t>
            </a:r>
            <a:r>
              <a:rPr lang="pt-BR" dirty="0"/>
              <a:t>: </a:t>
            </a:r>
            <a:endParaRPr lang="pt-BR" dirty="0" smtClean="0"/>
          </a:p>
          <a:p>
            <a:pPr lvl="1">
              <a:lnSpc>
                <a:spcPct val="150000"/>
              </a:lnSpc>
            </a:pPr>
            <a:r>
              <a:rPr lang="pt-BR" dirty="0" smtClean="0"/>
              <a:t>uma </a:t>
            </a:r>
            <a:r>
              <a:rPr lang="pt-BR" dirty="0"/>
              <a:t>delas é a possibilidade de se adicionar mais recursos ou peças que tornem o modelo antigo mais rápido, evitando assim a fabricação de um novo modelo e o descarte do antigo</a:t>
            </a:r>
            <a:r>
              <a:rPr lang="pt-BR" dirty="0" smtClean="0"/>
              <a:t>.</a:t>
            </a:r>
          </a:p>
          <a:p>
            <a:pPr lvl="1">
              <a:lnSpc>
                <a:spcPct val="150000"/>
              </a:lnSpc>
            </a:pPr>
            <a:endParaRPr lang="pt-BR" dirty="0"/>
          </a:p>
          <a:p>
            <a:pPr lvl="1">
              <a:lnSpc>
                <a:spcPct val="150000"/>
              </a:lnSpc>
            </a:pPr>
            <a:r>
              <a:rPr lang="pt-BR" dirty="0"/>
              <a:t>Outras soluções para se aumentar a durabilidade de um produto são: procurar aparências menos subordinadas às modas, favorecer o reparo e a manutenção e criar uma relação afetiva entre o utilizador e o objeto.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4104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Acessibilidade </a:t>
            </a:r>
            <a:r>
              <a:rPr lang="pt-BR" b="1" dirty="0"/>
              <a:t>envolve fazer compensações para características que uma pessoa não pode mudar </a:t>
            </a:r>
            <a:r>
              <a:rPr lang="pt-BR" b="1" dirty="0" smtClean="0"/>
              <a:t>facilmente</a:t>
            </a:r>
            <a:r>
              <a:rPr lang="pt-BR" dirty="0" smtClean="0"/>
              <a:t>. (Joe Clark - http</a:t>
            </a:r>
            <a:r>
              <a:rPr lang="pt-BR" dirty="0"/>
              <a:t>://joeclark.org</a:t>
            </a:r>
            <a:r>
              <a:rPr lang="pt-BR" dirty="0" smtClean="0"/>
              <a:t>/)</a:t>
            </a:r>
          </a:p>
          <a:p>
            <a:endParaRPr lang="pt-BR" dirty="0"/>
          </a:p>
          <a:p>
            <a:r>
              <a:rPr lang="pt-BR"/>
              <a:t>Mais em: http://revolucao.etc.br/archives/vamos-falar-de-acessibilidade/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81868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 dirty="0"/>
              <a:t>Transformação de produtos em </a:t>
            </a:r>
            <a:r>
              <a:rPr lang="pt-BR" sz="3200" b="1" dirty="0" smtClean="0"/>
              <a:t>serviços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pt-BR" dirty="0" smtClean="0"/>
              <a:t>O </a:t>
            </a:r>
            <a:r>
              <a:rPr lang="pt-BR" dirty="0"/>
              <a:t>designer de interação também deve pensar na experiência do usuário ao se oferecer um serviço: designers não devem ficar presos somente aos produtos e suas criações. A mudança da oferta </a:t>
            </a:r>
            <a:r>
              <a:rPr lang="pt-BR" b="1" dirty="0"/>
              <a:t>de serviços no lugar de produtos</a:t>
            </a:r>
            <a:r>
              <a:rPr lang="pt-BR" dirty="0"/>
              <a:t>, cria um novo tipo de comportamento entre os consumidores, onde cada indivíduo consome e usa apenas o necessário para que ele se mantenha.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2784756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Oferecer serviços online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Internet Banking</a:t>
            </a:r>
          </a:p>
          <a:p>
            <a:endParaRPr lang="pt-BR" dirty="0"/>
          </a:p>
          <a:p>
            <a:r>
              <a:rPr lang="pt-BR" dirty="0" smtClean="0"/>
              <a:t>Vídeo Conferência</a:t>
            </a:r>
          </a:p>
          <a:p>
            <a:endParaRPr lang="pt-BR" dirty="0"/>
          </a:p>
          <a:p>
            <a:r>
              <a:rPr lang="pt-BR" dirty="0" smtClean="0"/>
              <a:t>E-commerce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728654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b="1" dirty="0"/>
              <a:t>Há necessidade de um produto físico</a:t>
            </a:r>
            <a:r>
              <a:rPr lang="pt-BR" sz="3600" b="1" dirty="0" smtClean="0"/>
              <a:t>?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412776"/>
            <a:ext cx="7620000" cy="504056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pt-BR" dirty="0"/>
              <a:t>Se sim, este produto é para um evento efêmero</a:t>
            </a:r>
            <a:r>
              <a:rPr lang="pt-BR" dirty="0" smtClean="0"/>
              <a:t>?</a:t>
            </a:r>
          </a:p>
          <a:p>
            <a:pPr>
              <a:lnSpc>
                <a:spcPct val="150000"/>
              </a:lnSpc>
            </a:pPr>
            <a:r>
              <a:rPr lang="pt-BR" dirty="0" smtClean="0"/>
              <a:t>Se </a:t>
            </a:r>
            <a:r>
              <a:rPr lang="pt-BR" dirty="0"/>
              <a:t>sim, o material pode ser biodegradável ou reaproveitável? </a:t>
            </a:r>
          </a:p>
          <a:p>
            <a:pPr lvl="1">
              <a:lnSpc>
                <a:spcPct val="150000"/>
              </a:lnSpc>
            </a:pP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Se sim, ok!</a:t>
            </a:r>
          </a:p>
          <a:p>
            <a:pPr lvl="1">
              <a:lnSpc>
                <a:spcPct val="150000"/>
              </a:lnSpc>
            </a:pPr>
            <a:r>
              <a:rPr lang="pt-BR" dirty="0">
                <a:solidFill>
                  <a:srgbClr val="FF0000"/>
                </a:solidFill>
              </a:rPr>
              <a:t>Se não, você precisa repensar sua solução</a:t>
            </a:r>
            <a:r>
              <a:rPr lang="pt-BR" dirty="0"/>
              <a:t>.</a:t>
            </a:r>
          </a:p>
          <a:p>
            <a:pPr>
              <a:lnSpc>
                <a:spcPct val="150000"/>
              </a:lnSpc>
            </a:pPr>
            <a:r>
              <a:rPr lang="pt-BR" dirty="0"/>
              <a:t>Se não, o material pode ser durável? </a:t>
            </a:r>
          </a:p>
          <a:p>
            <a:pPr lvl="1">
              <a:lnSpc>
                <a:spcPct val="150000"/>
              </a:lnSpc>
            </a:pPr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Se sim, ok!</a:t>
            </a:r>
          </a:p>
          <a:p>
            <a:pPr lvl="1">
              <a:lnSpc>
                <a:spcPct val="150000"/>
              </a:lnSpc>
            </a:pPr>
            <a:r>
              <a:rPr lang="pt-BR" dirty="0">
                <a:solidFill>
                  <a:srgbClr val="FF0000"/>
                </a:solidFill>
              </a:rPr>
              <a:t>Se não, você precisa repensar sua solução</a:t>
            </a:r>
            <a:r>
              <a:rPr lang="pt-BR" dirty="0" smtClean="0">
                <a:solidFill>
                  <a:srgbClr val="FF0000"/>
                </a:solidFill>
              </a:rPr>
              <a:t>.</a:t>
            </a:r>
          </a:p>
          <a:p>
            <a:r>
              <a:rPr lang="pt-BR" dirty="0"/>
              <a:t>Se não, este produto virtual (ou serviço) demanda a criação de um artefato físico? Se sim, este artefato pode ser alugado ou compartilhado? </a:t>
            </a:r>
          </a:p>
          <a:p>
            <a:pPr lvl="1"/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Se sim, ok!</a:t>
            </a:r>
          </a:p>
          <a:p>
            <a:pPr lvl="1"/>
            <a:r>
              <a:rPr lang="pt-BR" dirty="0"/>
              <a:t>Se não, este material poderá ser reutilizado? </a:t>
            </a:r>
          </a:p>
          <a:p>
            <a:pPr lvl="2"/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Se sim, ok!</a:t>
            </a:r>
          </a:p>
          <a:p>
            <a:pPr lvl="2"/>
            <a:r>
              <a:rPr lang="pt-BR" dirty="0">
                <a:solidFill>
                  <a:srgbClr val="FF0000"/>
                </a:solidFill>
              </a:rPr>
              <a:t>Se não, você precisa repensar sua solução.</a:t>
            </a:r>
          </a:p>
          <a:p>
            <a:r>
              <a:rPr lang="pt-BR" dirty="0">
                <a:solidFill>
                  <a:schemeClr val="accent5">
                    <a:lumMod val="50000"/>
                  </a:schemeClr>
                </a:solidFill>
              </a:rPr>
              <a:t>Se não, ok!</a:t>
            </a:r>
          </a:p>
          <a:p>
            <a:pPr lvl="1">
              <a:lnSpc>
                <a:spcPct val="150000"/>
              </a:lnSpc>
            </a:pP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32</a:t>
            </a:fld>
            <a:endParaRPr lang="pt-BR"/>
          </a:p>
        </p:txBody>
      </p:sp>
      <p:sp>
        <p:nvSpPr>
          <p:cNvPr id="5" name="CaixaDeTexto 4"/>
          <p:cNvSpPr txBox="1"/>
          <p:nvPr/>
        </p:nvSpPr>
        <p:spPr>
          <a:xfrm>
            <a:off x="5580112" y="638132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proposto por Denise </a:t>
            </a:r>
            <a:r>
              <a:rPr lang="pt-BR" dirty="0" err="1"/>
              <a:t>Eler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7211739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92696"/>
            <a:ext cx="7620000" cy="570810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pt-BR" dirty="0"/>
              <a:t>O designer de interação deve </a:t>
            </a:r>
            <a:r>
              <a:rPr lang="pt-BR" b="1" dirty="0"/>
              <a:t>observar</a:t>
            </a:r>
            <a:r>
              <a:rPr lang="pt-BR" dirty="0"/>
              <a:t> os </a:t>
            </a:r>
            <a:r>
              <a:rPr lang="pt-BR" b="1" dirty="0"/>
              <a:t>consumidores</a:t>
            </a:r>
            <a:r>
              <a:rPr lang="pt-BR" dirty="0"/>
              <a:t> e suas relações com os objetos do dia-a-dia, afim de buscar maneiras criativas e </a:t>
            </a:r>
            <a:r>
              <a:rPr lang="pt-BR" b="1" dirty="0"/>
              <a:t>novos</a:t>
            </a:r>
            <a:r>
              <a:rPr lang="pt-BR" dirty="0"/>
              <a:t> </a:t>
            </a:r>
            <a:r>
              <a:rPr lang="pt-BR" b="1" dirty="0"/>
              <a:t>conceitos</a:t>
            </a:r>
            <a:r>
              <a:rPr lang="pt-BR" dirty="0"/>
              <a:t> para projetar produtos e serviços, repensar a utilização dos materiais, aperfeiçoar técnicas de fabricação, montagem, desmontagem e descarte estimulando e moldando o comportamento das pessoas</a:t>
            </a:r>
            <a:r>
              <a:rPr lang="pt-BR" dirty="0" smtClean="0"/>
              <a:t>.</a:t>
            </a:r>
          </a:p>
          <a:p>
            <a:pPr>
              <a:lnSpc>
                <a:spcPct val="150000"/>
              </a:lnSpc>
            </a:pPr>
            <a:endParaRPr lang="pt-BR" dirty="0"/>
          </a:p>
          <a:p>
            <a:pPr>
              <a:lnSpc>
                <a:spcPct val="150000"/>
              </a:lnSpc>
            </a:pPr>
            <a:r>
              <a:rPr lang="pt-BR" dirty="0"/>
              <a:t>A redução do peso ou tamanho do objeto, a multifuncionalidade dos equipamentos e a transformação de produtos em serviços são só algumas maneiras </a:t>
            </a:r>
            <a:r>
              <a:rPr lang="pt-BR" b="1" dirty="0"/>
              <a:t>de estimular as pessoas a consumir menos</a:t>
            </a:r>
            <a:r>
              <a:rPr lang="pt-BR" dirty="0"/>
              <a:t>, a mudar a </a:t>
            </a:r>
            <a:r>
              <a:rPr lang="pt-BR" b="1" dirty="0"/>
              <a:t>cultura do descarte</a:t>
            </a:r>
            <a:r>
              <a:rPr lang="pt-BR" dirty="0"/>
              <a:t>, </a:t>
            </a:r>
            <a:r>
              <a:rPr lang="pt-BR" b="1" dirty="0"/>
              <a:t>do desperdício </a:t>
            </a:r>
            <a:r>
              <a:rPr lang="pt-BR" dirty="0"/>
              <a:t>e da </a:t>
            </a:r>
            <a:r>
              <a:rPr lang="pt-BR" b="1" dirty="0"/>
              <a:t>obsolescência</a:t>
            </a:r>
            <a:r>
              <a:rPr lang="pt-BR" dirty="0"/>
              <a:t> programada visando um planeta sustentável e sem comprometer as possibilidades das gerações futuras em satisfazer seus desejos e necessidades.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139338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Formas de Interação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Formas  Naturais de Interação:</a:t>
            </a:r>
          </a:p>
          <a:p>
            <a:pPr lvl="1"/>
            <a:r>
              <a:rPr lang="pt-BR" dirty="0" smtClean="0"/>
              <a:t>Gestos</a:t>
            </a:r>
          </a:p>
          <a:p>
            <a:pPr lvl="1"/>
            <a:r>
              <a:rPr lang="pt-BR" dirty="0" smtClean="0"/>
              <a:t>Voz</a:t>
            </a:r>
          </a:p>
          <a:p>
            <a:pPr marL="411480" lvl="1" indent="0"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0467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QR </a:t>
            </a:r>
            <a:r>
              <a:rPr lang="pt-BR" dirty="0" err="1" smtClean="0"/>
              <a:t>Code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BR" b="1" dirty="0"/>
          </a:p>
          <a:p>
            <a:r>
              <a:rPr lang="pt-BR" b="1" dirty="0" smtClean="0"/>
              <a:t>Informações numéricas e textuais</a:t>
            </a:r>
          </a:p>
          <a:p>
            <a:endParaRPr lang="pt-BR" b="1" dirty="0"/>
          </a:p>
          <a:p>
            <a:r>
              <a:rPr lang="pt-BR" b="1" dirty="0" smtClean="0"/>
              <a:t>Baixar o leitor de QR </a:t>
            </a:r>
            <a:r>
              <a:rPr lang="pt-BR" b="1" dirty="0" err="1" smtClean="0"/>
              <a:t>Code</a:t>
            </a:r>
            <a:endParaRPr lang="pt-BR" b="1" dirty="0" smtClean="0"/>
          </a:p>
          <a:p>
            <a:endParaRPr lang="pt-BR" b="1" dirty="0"/>
          </a:p>
          <a:p>
            <a:r>
              <a:rPr lang="pt-BR" b="1" dirty="0" smtClean="0"/>
              <a:t>Fotografar o código e obter as </a:t>
            </a:r>
          </a:p>
          <a:p>
            <a:pPr marL="114300" indent="0">
              <a:buNone/>
            </a:pPr>
            <a:r>
              <a:rPr lang="pt-BR" b="1" dirty="0" smtClean="0"/>
              <a:t>informações</a:t>
            </a:r>
            <a:endParaRPr lang="pt-BR" b="1" dirty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35</a:t>
            </a:fld>
            <a:endParaRPr lang="pt-B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0752" y="3068960"/>
            <a:ext cx="4663248" cy="3823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21422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36</a:t>
            </a:fld>
            <a:endParaRPr lang="pt-BR"/>
          </a:p>
        </p:txBody>
      </p:sp>
      <p:sp>
        <p:nvSpPr>
          <p:cNvPr id="5" name="Retângulo 4">
            <a:hlinkClick r:id="rId2" action="ppaction://hlinkfile"/>
          </p:cNvPr>
          <p:cNvSpPr/>
          <p:nvPr/>
        </p:nvSpPr>
        <p:spPr>
          <a:xfrm>
            <a:off x="1691680" y="1916832"/>
            <a:ext cx="3456384" cy="2736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845924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Museu de aviação da TAM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37</a:t>
            </a:fld>
            <a:endParaRPr lang="pt-BR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592796"/>
            <a:ext cx="7020272" cy="526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53595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38</a:t>
            </a:fld>
            <a:endParaRPr lang="pt-BR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30145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Marketing no celular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39</a:t>
            </a:fld>
            <a:endParaRPr lang="pt-BR"/>
          </a:p>
        </p:txBody>
      </p:sp>
      <p:sp>
        <p:nvSpPr>
          <p:cNvPr id="5" name="Retângulo 4">
            <a:hlinkClick r:id="rId2" action="ppaction://hlinkfile"/>
          </p:cNvPr>
          <p:cNvSpPr/>
          <p:nvPr/>
        </p:nvSpPr>
        <p:spPr>
          <a:xfrm>
            <a:off x="1835696" y="3068960"/>
            <a:ext cx="288032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543765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pt-BR" dirty="0"/>
              <a:t>“Acessibilidade significa não apenas permitir que pessoas com deficiências participem de </a:t>
            </a:r>
            <a:r>
              <a:rPr lang="pt-BR" dirty="0" smtClean="0"/>
              <a:t>atividades </a:t>
            </a:r>
            <a:r>
              <a:rPr lang="pt-BR" dirty="0"/>
              <a:t>que incluem o uso de produtos, serviços e informação, mas a inclusão e extensão do uso destes por todas as parcelas presentes em uma determinada população, com restrições as mínimas possíveis.” </a:t>
            </a:r>
            <a:endParaRPr lang="pt-BR" dirty="0" smtClean="0"/>
          </a:p>
          <a:p>
            <a:pPr marL="114300" indent="0">
              <a:buNone/>
            </a:pPr>
            <a:endParaRPr lang="pt-BR" dirty="0"/>
          </a:p>
          <a:p>
            <a:pPr marL="114300" indent="0">
              <a:buNone/>
            </a:pPr>
            <a:r>
              <a:rPr lang="pt-BR" dirty="0" smtClean="0"/>
              <a:t>“significa </a:t>
            </a:r>
            <a:r>
              <a:rPr lang="pt-BR" dirty="0"/>
              <a:t>não apenas permitir que pessoas com deficiências ou mobilidade reduzida participem de atividades que incluem o uso de produtos, serviços e informação, mas a inclusão e a extensão do uso destes por todas as parcelas presentes em uma determinada população</a:t>
            </a:r>
            <a:r>
              <a:rPr lang="pt-BR" dirty="0" smtClean="0"/>
              <a:t>.” </a:t>
            </a:r>
            <a:r>
              <a:rPr lang="pt-BR" sz="1800" i="1" dirty="0"/>
              <a:t>Walker de Alencar </a:t>
            </a:r>
            <a:r>
              <a:rPr lang="pt-BR" sz="1800" i="1" dirty="0" smtClean="0"/>
              <a:t>Oliveira (</a:t>
            </a:r>
            <a:r>
              <a:rPr lang="pt-BR" sz="1800" i="1" dirty="0" err="1" smtClean="0"/>
              <a:t>iMaster</a:t>
            </a:r>
            <a:r>
              <a:rPr lang="pt-BR" sz="1800" i="1" dirty="0" smtClean="0"/>
              <a:t>)</a:t>
            </a:r>
            <a:endParaRPr lang="pt-BR" sz="1800" i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06082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Novos Serviços pelo celular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40</a:t>
            </a:fld>
            <a:endParaRPr lang="pt-BR"/>
          </a:p>
        </p:txBody>
      </p:sp>
      <p:sp>
        <p:nvSpPr>
          <p:cNvPr id="5" name="Retângulo 4">
            <a:hlinkClick r:id="rId2" action="ppaction://hlinkfile"/>
          </p:cNvPr>
          <p:cNvSpPr/>
          <p:nvPr/>
        </p:nvSpPr>
        <p:spPr>
          <a:xfrm>
            <a:off x="611560" y="2420888"/>
            <a:ext cx="266429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97450776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Tecnologia 3D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41</a:t>
            </a:fld>
            <a:endParaRPr lang="pt-BR"/>
          </a:p>
        </p:txBody>
      </p:sp>
      <p:sp>
        <p:nvSpPr>
          <p:cNvPr id="5" name="Retângulo 4">
            <a:hlinkClick r:id="rId2" action="ppaction://hlinkfile"/>
          </p:cNvPr>
          <p:cNvSpPr/>
          <p:nvPr/>
        </p:nvSpPr>
        <p:spPr>
          <a:xfrm>
            <a:off x="395536" y="2289629"/>
            <a:ext cx="3168352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395536" y="165338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Sony 3D</a:t>
            </a:r>
            <a:endParaRPr lang="pt-BR" dirty="0"/>
          </a:p>
        </p:txBody>
      </p:sp>
      <p:sp>
        <p:nvSpPr>
          <p:cNvPr id="7" name="Retângulo 6">
            <a:hlinkClick r:id="rId3" action="ppaction://hlinkfile"/>
          </p:cNvPr>
          <p:cNvSpPr/>
          <p:nvPr/>
        </p:nvSpPr>
        <p:spPr>
          <a:xfrm>
            <a:off x="5220072" y="2289629"/>
            <a:ext cx="3240360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5204538" y="166246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ToyStory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9802150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Mídias sociais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42</a:t>
            </a:fld>
            <a:endParaRPr lang="pt-BR"/>
          </a:p>
        </p:txBody>
      </p:sp>
      <p:sp>
        <p:nvSpPr>
          <p:cNvPr id="5" name="Retângulo 4">
            <a:hlinkClick r:id="rId3" action="ppaction://hlinkfile"/>
          </p:cNvPr>
          <p:cNvSpPr/>
          <p:nvPr/>
        </p:nvSpPr>
        <p:spPr>
          <a:xfrm>
            <a:off x="755576" y="2060848"/>
            <a:ext cx="3600400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36141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Leis sobre 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pt-BR" dirty="0"/>
              <a:t>O Decreto-lei nº 5296 de 2 de dezembro de 2004, também conhecido como Lei de Acessibilidade, nos artigos 47 e 48 fala do Acesso à Informação e Comunicação, em resumo, especifica que: </a:t>
            </a:r>
            <a:endParaRPr lang="pt-BR" dirty="0" smtClean="0"/>
          </a:p>
          <a:p>
            <a:pPr>
              <a:lnSpc>
                <a:spcPct val="200000"/>
              </a:lnSpc>
            </a:pPr>
            <a:endParaRPr lang="pt-BR" dirty="0"/>
          </a:p>
          <a:p>
            <a:pPr marL="114300" indent="0">
              <a:lnSpc>
                <a:spcPct val="200000"/>
              </a:lnSpc>
              <a:buNone/>
            </a:pPr>
            <a:r>
              <a:rPr lang="pt-BR" dirty="0"/>
              <a:t>"</a:t>
            </a:r>
            <a:r>
              <a:rPr lang="pt-BR" i="1" dirty="0"/>
              <a:t>Será obrigatória a acessibilidade nos portais e sítios eletrônicos da administração pública na rede mundial de computadores (internet), para o uso das pessoas portadoras de deficiência visual, garantindo-lhes o pleno acesso às informações disponíveis.</a:t>
            </a:r>
            <a:r>
              <a:rPr lang="pt-BR" dirty="0"/>
              <a:t>"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73898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Leis sobre 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pt-BR" dirty="0" smtClean="0"/>
              <a:t>A </a:t>
            </a:r>
            <a:r>
              <a:rPr lang="pt-BR" dirty="0"/>
              <a:t>acessibilidade na internet foi contemplada nos artigos 9 e 21 da "</a:t>
            </a:r>
            <a:r>
              <a:rPr lang="pt-BR" i="1" dirty="0"/>
              <a:t>Convenção Internacional dos Direitos da Pessoa com Deficiência</a:t>
            </a:r>
            <a:r>
              <a:rPr lang="pt-BR" dirty="0"/>
              <a:t>" aprovado como lei no </a:t>
            </a:r>
            <a:r>
              <a:rPr lang="pt-BR" dirty="0">
                <a:hlinkClick r:id="rId3"/>
              </a:rPr>
              <a:t>decreto nº 186/2008</a:t>
            </a:r>
            <a:r>
              <a:rPr lang="pt-BR" dirty="0"/>
              <a:t>, tornando </a:t>
            </a:r>
            <a:endParaRPr lang="pt-BR" dirty="0" smtClean="0"/>
          </a:p>
          <a:p>
            <a:pPr>
              <a:lnSpc>
                <a:spcPct val="150000"/>
              </a:lnSpc>
            </a:pPr>
            <a:endParaRPr lang="pt-BR" dirty="0"/>
          </a:p>
          <a:p>
            <a:pPr marL="114300" indent="0">
              <a:lnSpc>
                <a:spcPct val="150000"/>
              </a:lnSpc>
              <a:buNone/>
            </a:pPr>
            <a:r>
              <a:rPr lang="pt-BR" dirty="0"/>
              <a:t>"</a:t>
            </a:r>
            <a:r>
              <a:rPr lang="pt-BR" i="1" dirty="0"/>
              <a:t>Obrigatória e crime de discriminação qualquer informação na internet não acessível para qualquer tipo de deficiência e a qualquer categoria de portal ou site, de empresa privada ou governamental</a:t>
            </a:r>
            <a:r>
              <a:rPr lang="pt-BR" dirty="0" smtClean="0"/>
              <a:t>"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9248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Vantagens da acessibilidade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pt-BR" dirty="0"/>
              <a:t>Atingem um maior número de pessoas, </a:t>
            </a:r>
          </a:p>
          <a:p>
            <a:pPr>
              <a:lnSpc>
                <a:spcPct val="200000"/>
              </a:lnSpc>
            </a:pPr>
            <a:r>
              <a:rPr lang="pt-BR" dirty="0"/>
              <a:t>Potenciam o seu mercado alvo</a:t>
            </a:r>
          </a:p>
          <a:p>
            <a:pPr>
              <a:lnSpc>
                <a:spcPct val="200000"/>
              </a:lnSpc>
            </a:pPr>
            <a:r>
              <a:rPr lang="pt-BR" dirty="0"/>
              <a:t>São sites mais funcionais</a:t>
            </a:r>
          </a:p>
          <a:p>
            <a:pPr>
              <a:lnSpc>
                <a:spcPct val="200000"/>
              </a:lnSpc>
            </a:pPr>
            <a:r>
              <a:rPr lang="pt-BR" dirty="0"/>
              <a:t>Mostram aos seus visitantes uma preocupação social</a:t>
            </a:r>
          </a:p>
          <a:p>
            <a:pPr>
              <a:lnSpc>
                <a:spcPct val="200000"/>
              </a:lnSpc>
            </a:pPr>
            <a:r>
              <a:rPr lang="pt-BR" dirty="0"/>
              <a:t>Têm Melhor navegação nas redes </a:t>
            </a:r>
            <a:r>
              <a:rPr lang="pt-BR" dirty="0" smtClean="0"/>
              <a:t>móveis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2549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Acessibilidade não é altruísta	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lnSpc>
                <a:spcPct val="150000"/>
              </a:lnSpc>
              <a:buNone/>
            </a:pPr>
            <a:r>
              <a:rPr lang="pt-BR" dirty="0" smtClean="0"/>
              <a:t>“Vamos </a:t>
            </a:r>
            <a:r>
              <a:rPr lang="pt-BR" dirty="0"/>
              <a:t>começar a nos preocupar com acessibilidade, mas de uma maneira diferente. Não nos sentindo </a:t>
            </a:r>
            <a:r>
              <a:rPr lang="pt-BR" b="1" dirty="0"/>
              <a:t>altruístas</a:t>
            </a:r>
            <a:r>
              <a:rPr lang="pt-BR" dirty="0"/>
              <a:t> por estar incluindo um público marginalizado na web, mas sim sendo </a:t>
            </a:r>
            <a:r>
              <a:rPr lang="pt-BR" b="1" dirty="0"/>
              <a:t>inteligentes</a:t>
            </a:r>
            <a:r>
              <a:rPr lang="pt-BR" dirty="0"/>
              <a:t> para enxergar que quanto mais gente acessa um site, maiores as chances deste cumprir o seu objetivo, seja ele vender, informar, fazer propaganda ou outro qualquer.</a:t>
            </a:r>
          </a:p>
          <a:p>
            <a:pPr marL="114300" indent="0">
              <a:lnSpc>
                <a:spcPct val="150000"/>
              </a:lnSpc>
              <a:buNone/>
            </a:pPr>
            <a:r>
              <a:rPr lang="pt-BR" dirty="0"/>
              <a:t>E não vale o velho argumento de que ninguém acessa o meu site via PDA ou celular. Ninguém acessa </a:t>
            </a:r>
            <a:r>
              <a:rPr lang="pt-BR" b="1" dirty="0"/>
              <a:t>porque você não deixa</a:t>
            </a:r>
            <a:r>
              <a:rPr lang="pt-BR" dirty="0"/>
              <a:t>. Abra a porta e veja quanta gente está sentado na soleira esperando para entrar no seu estabelecimento digital</a:t>
            </a:r>
            <a:r>
              <a:rPr lang="pt-BR" dirty="0" smtClean="0"/>
              <a:t>.”</a:t>
            </a:r>
          </a:p>
          <a:p>
            <a:pPr marL="114300" indent="0">
              <a:lnSpc>
                <a:spcPct val="150000"/>
              </a:lnSpc>
              <a:buNone/>
            </a:pPr>
            <a:endParaRPr lang="pt-BR" dirty="0"/>
          </a:p>
          <a:p>
            <a:r>
              <a:rPr lang="pt-BR" sz="1500" dirty="0"/>
              <a:t>Disponível em </a:t>
            </a:r>
            <a:r>
              <a:rPr lang="pt-BR" sz="1500" dirty="0">
                <a:hlinkClick r:id="rId2"/>
              </a:rPr>
              <a:t>http://www.acessibilidadelegal.com/13-brunotorres.php</a:t>
            </a:r>
            <a:r>
              <a:rPr lang="pt-BR" sz="1500" dirty="0"/>
              <a:t>  por Bruno Torres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15663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Quais são as deficiências?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pt-BR" dirty="0"/>
              <a:t>Problemas visuais</a:t>
            </a:r>
          </a:p>
          <a:p>
            <a:pPr>
              <a:lnSpc>
                <a:spcPct val="200000"/>
              </a:lnSpc>
            </a:pPr>
            <a:r>
              <a:rPr lang="pt-BR" dirty="0"/>
              <a:t>Problemas auditivos</a:t>
            </a:r>
          </a:p>
          <a:p>
            <a:pPr>
              <a:lnSpc>
                <a:spcPct val="200000"/>
              </a:lnSpc>
            </a:pPr>
            <a:r>
              <a:rPr lang="pt-BR" dirty="0"/>
              <a:t>Problemas cognitivos e de aprendizagem</a:t>
            </a:r>
          </a:p>
          <a:p>
            <a:pPr>
              <a:lnSpc>
                <a:spcPct val="200000"/>
              </a:lnSpc>
            </a:pPr>
            <a:r>
              <a:rPr lang="pt-BR" dirty="0"/>
              <a:t>Problemas motores</a:t>
            </a:r>
          </a:p>
          <a:p>
            <a:pPr>
              <a:lnSpc>
                <a:spcPct val="200000"/>
              </a:lnSpc>
            </a:pPr>
            <a:r>
              <a:rPr lang="pt-BR" dirty="0"/>
              <a:t>Limitações </a:t>
            </a:r>
            <a:r>
              <a:rPr lang="pt-BR" dirty="0" smtClean="0"/>
              <a:t>tecnológicas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B2D7C-8169-4AE6-A194-D58D0DDD1C70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2837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950</TotalTime>
  <Words>2196</Words>
  <Application>Microsoft Office PowerPoint</Application>
  <PresentationFormat>Apresentação na tela (4:3)</PresentationFormat>
  <Paragraphs>205</Paragraphs>
  <Slides>42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42</vt:i4>
      </vt:variant>
    </vt:vector>
  </HeadingPairs>
  <TitlesOfParts>
    <vt:vector size="43" baseType="lpstr">
      <vt:lpstr>Adjacência</vt:lpstr>
      <vt:lpstr>Design para Web</vt:lpstr>
      <vt:lpstr>Agenda</vt:lpstr>
      <vt:lpstr>Acessibilidade</vt:lpstr>
      <vt:lpstr>Acessibilidade</vt:lpstr>
      <vt:lpstr>Leis sobre acessibilidade</vt:lpstr>
      <vt:lpstr>Leis sobre acessibilidade</vt:lpstr>
      <vt:lpstr>Vantagens da acessibilidade</vt:lpstr>
      <vt:lpstr>Acessibilidade não é altruísta </vt:lpstr>
      <vt:lpstr>Quais são as deficiências?</vt:lpstr>
      <vt:lpstr>Medidas a serem tomadas</vt:lpstr>
      <vt:lpstr>Daltonismo e a cegueira das cores</vt:lpstr>
      <vt:lpstr>3 variações do daltonismo</vt:lpstr>
      <vt:lpstr>WCAG - Assegure-se que texto e gráficos são compreensíveis se vistos sem cores</vt:lpstr>
      <vt:lpstr>Mito do design vermelho</vt:lpstr>
      <vt:lpstr>Links devem ter cara de links</vt:lpstr>
      <vt:lpstr>Ferramentas para teste</vt:lpstr>
      <vt:lpstr>Ferramentas para teste</vt:lpstr>
      <vt:lpstr>Referência sobre acessibilidade</vt:lpstr>
      <vt:lpstr>Referência sobre acessibilidade</vt:lpstr>
      <vt:lpstr>Sustentabilidade</vt:lpstr>
      <vt:lpstr>Preto é o novo branco</vt:lpstr>
      <vt:lpstr>Resultados rápidos = menos energia</vt:lpstr>
      <vt:lpstr>Serviços Google</vt:lpstr>
      <vt:lpstr>Miniaturização/multifuncionalidade</vt:lpstr>
      <vt:lpstr>Estimule uso do celular</vt:lpstr>
      <vt:lpstr>Salve as florestas e a tinta</vt:lpstr>
      <vt:lpstr>Fonte ecologicamente correta</vt:lpstr>
      <vt:lpstr>Slide 28</vt:lpstr>
      <vt:lpstr>Durabilidade</vt:lpstr>
      <vt:lpstr>Transformação de produtos em serviços</vt:lpstr>
      <vt:lpstr>Oferecer serviços online</vt:lpstr>
      <vt:lpstr>Há necessidade de um produto físico?</vt:lpstr>
      <vt:lpstr>Slide 33</vt:lpstr>
      <vt:lpstr>Formas de Interação</vt:lpstr>
      <vt:lpstr>QR Code</vt:lpstr>
      <vt:lpstr>Slide 36</vt:lpstr>
      <vt:lpstr>Museu de aviação da TAM</vt:lpstr>
      <vt:lpstr>Slide 38</vt:lpstr>
      <vt:lpstr>Marketing no celular</vt:lpstr>
      <vt:lpstr>Novos Serviços pelo celular</vt:lpstr>
      <vt:lpstr>Tecnologia 3D</vt:lpstr>
      <vt:lpstr>Mídias sociais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lilian</dc:creator>
  <cp:lastModifiedBy>lilian</cp:lastModifiedBy>
  <cp:revision>143</cp:revision>
  <cp:lastPrinted>2010-11-12T18:00:46Z</cp:lastPrinted>
  <dcterms:created xsi:type="dcterms:W3CDTF">2010-11-08T14:16:06Z</dcterms:created>
  <dcterms:modified xsi:type="dcterms:W3CDTF">2012-07-10T20:03:20Z</dcterms:modified>
</cp:coreProperties>
</file>